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6" r:id="rId2"/>
  </p:sldIdLst>
  <p:sldSz cx="7772400" cy="10972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5483"/>
    <a:srgbClr val="DADB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p:restoredTop sz="94697"/>
  </p:normalViewPr>
  <p:slideViewPr>
    <p:cSldViewPr snapToGrid="0">
      <p:cViewPr varScale="1">
        <p:scale>
          <a:sx n="53" d="100"/>
          <a:sy n="53" d="100"/>
        </p:scale>
        <p:origin x="23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795781"/>
            <a:ext cx="6606540" cy="3820160"/>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763261"/>
            <a:ext cx="5829300" cy="2649219"/>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9577AA-A923-4BAF-B363-36072E277BC0}" type="datetimeFigureOut">
              <a:rPr lang="en-US" smtClean="0"/>
              <a:t>10/13/20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4150087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9577AA-A923-4BAF-B363-36072E277BC0}" type="datetimeFigureOut">
              <a:rPr lang="en-US" smtClean="0"/>
              <a:t>10/13/20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729767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735583"/>
            <a:ext cx="6703695" cy="4564379"/>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7343143"/>
            <a:ext cx="6703695" cy="2400299"/>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9577AA-A923-4BAF-B363-36072E277BC0}" type="datetimeFigureOut">
              <a:rPr lang="en-US" smtClean="0"/>
              <a:t>10/13/20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3687128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921000"/>
            <a:ext cx="3303270" cy="69621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921000"/>
            <a:ext cx="3303270" cy="69621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9577AA-A923-4BAF-B363-36072E277BC0}" type="datetimeFigureOut">
              <a:rPr lang="en-US" smtClean="0"/>
              <a:t>10/13/20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327287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84202"/>
            <a:ext cx="6703695" cy="2120901"/>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689861"/>
            <a:ext cx="3288089" cy="1318259"/>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4008120"/>
            <a:ext cx="3288089" cy="58953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689861"/>
            <a:ext cx="3304282" cy="1318259"/>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4008120"/>
            <a:ext cx="3304282" cy="58953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9577AA-A923-4BAF-B363-36072E277BC0}" type="datetimeFigureOut">
              <a:rPr lang="en-US" smtClean="0"/>
              <a:t>10/13/20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432748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9577AA-A923-4BAF-B363-36072E277BC0}" type="datetimeFigureOut">
              <a:rPr lang="en-US" smtClean="0"/>
              <a:t>10/13/20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69072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577AA-A923-4BAF-B363-36072E277BC0}" type="datetimeFigureOut">
              <a:rPr lang="en-US" smtClean="0"/>
              <a:t>10/13/20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7046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731520"/>
            <a:ext cx="2506801" cy="256032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579882"/>
            <a:ext cx="3934778" cy="7797800"/>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291840"/>
            <a:ext cx="2506801" cy="6098541"/>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7B9577AA-A923-4BAF-B363-36072E277BC0}" type="datetimeFigureOut">
              <a:rPr lang="en-US" smtClean="0"/>
              <a:t>10/13/20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2850774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731520"/>
            <a:ext cx="2506801" cy="256032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579882"/>
            <a:ext cx="3934778" cy="7797800"/>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291840"/>
            <a:ext cx="2506801" cy="6098541"/>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7B9577AA-A923-4BAF-B363-36072E277BC0}" type="datetimeFigureOut">
              <a:rPr lang="en-US" smtClean="0"/>
              <a:t>10/13/20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2964376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9577AA-A923-4BAF-B363-36072E277BC0}" type="datetimeFigureOut">
              <a:rPr lang="en-US" smtClean="0"/>
              <a:t>10/13/20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350754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84200"/>
            <a:ext cx="1675924" cy="929894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84200"/>
            <a:ext cx="4930616" cy="929894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9577AA-A923-4BAF-B363-36072E277BC0}" type="datetimeFigureOut">
              <a:rPr lang="en-US" smtClean="0"/>
              <a:t>10/13/20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74DDEB-3980-4C9E-9643-83E3FFA273B8}" type="slidenum">
              <a:rPr lang="en-US" smtClean="0"/>
              <a:t>‹#›</a:t>
            </a:fld>
            <a:endParaRPr lang="en-US"/>
          </a:p>
        </p:txBody>
      </p:sp>
    </p:spTree>
    <p:extLst>
      <p:ext uri="{BB962C8B-B14F-4D97-AF65-F5344CB8AC3E}">
        <p14:creationId xmlns:p14="http://schemas.microsoft.com/office/powerpoint/2010/main" val="31699740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84202"/>
            <a:ext cx="6703695" cy="21209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921000"/>
            <a:ext cx="6703695" cy="696214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10170162"/>
            <a:ext cx="1748790" cy="584200"/>
          </a:xfrm>
          <a:prstGeom prst="rect">
            <a:avLst/>
          </a:prstGeom>
        </p:spPr>
        <p:txBody>
          <a:bodyPr vert="horz" lIns="91440" tIns="45720" rIns="91440" bIns="45720" rtlCol="0" anchor="ctr"/>
          <a:lstStyle>
            <a:lvl1pPr algn="l">
              <a:defRPr sz="1020">
                <a:solidFill>
                  <a:schemeClr val="tx1">
                    <a:tint val="75000"/>
                  </a:schemeClr>
                </a:solidFill>
              </a:defRPr>
            </a:lvl1pPr>
          </a:lstStyle>
          <a:p>
            <a:fld id="{7B9577AA-A923-4BAF-B363-36072E277BC0}" type="datetimeFigureOut">
              <a:rPr lang="en-US" smtClean="0"/>
              <a:t>10/13/20</a:t>
            </a:fld>
            <a:endParaRPr lang="en-US"/>
          </a:p>
        </p:txBody>
      </p:sp>
      <p:sp>
        <p:nvSpPr>
          <p:cNvPr id="5" name="Footer Placeholder 4"/>
          <p:cNvSpPr>
            <a:spLocks noGrp="1"/>
          </p:cNvSpPr>
          <p:nvPr>
            <p:ph type="ftr" sz="quarter" idx="3"/>
          </p:nvPr>
        </p:nvSpPr>
        <p:spPr>
          <a:xfrm>
            <a:off x="2574608" y="10170162"/>
            <a:ext cx="2623185" cy="584200"/>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10170162"/>
            <a:ext cx="1748790" cy="584200"/>
          </a:xfrm>
          <a:prstGeom prst="rect">
            <a:avLst/>
          </a:prstGeom>
        </p:spPr>
        <p:txBody>
          <a:bodyPr vert="horz" lIns="91440" tIns="45720" rIns="91440" bIns="45720" rtlCol="0" anchor="ctr"/>
          <a:lstStyle>
            <a:lvl1pPr algn="r">
              <a:defRPr sz="1020">
                <a:solidFill>
                  <a:schemeClr val="tx1">
                    <a:tint val="75000"/>
                  </a:schemeClr>
                </a:solidFill>
              </a:defRPr>
            </a:lvl1pPr>
          </a:lstStyle>
          <a:p>
            <a:fld id="{4974DDEB-3980-4C9E-9643-83E3FFA273B8}" type="slidenum">
              <a:rPr lang="en-US" smtClean="0"/>
              <a:t>‹#›</a:t>
            </a:fld>
            <a:endParaRPr lang="en-US"/>
          </a:p>
        </p:txBody>
      </p:sp>
    </p:spTree>
    <p:extLst>
      <p:ext uri="{BB962C8B-B14F-4D97-AF65-F5344CB8AC3E}">
        <p14:creationId xmlns:p14="http://schemas.microsoft.com/office/powerpoint/2010/main" val="937951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hyperlink" Target="https://us02web.zoom.us/j/87635963571?pwd=WSsvWkVXa1dMZHo2RVBNazd6amFjQT09" TargetMode="External"/><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est Bronx Academy for the Future | LinkedIn">
            <a:extLst>
              <a:ext uri="{FF2B5EF4-FFF2-40B4-BE49-F238E27FC236}">
                <a16:creationId xmlns:a16="http://schemas.microsoft.com/office/drawing/2014/main" xmlns="" id="{6A7CE63A-2F63-4D00-87DE-26BDF005A7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906" y="9320516"/>
            <a:ext cx="1327077" cy="13270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erson and person sitting next to a computer&#10;&#10;Description automatically generated">
            <a:extLst>
              <a:ext uri="{FF2B5EF4-FFF2-40B4-BE49-F238E27FC236}">
                <a16:creationId xmlns:a16="http://schemas.microsoft.com/office/drawing/2014/main" xmlns="" id="{0FC6DCB8-6DE9-4381-98B3-69DA8FF4D0F9}"/>
              </a:ext>
            </a:extLst>
          </p:cNvPr>
          <p:cNvPicPr>
            <a:picLocks noChangeAspect="1"/>
          </p:cNvPicPr>
          <p:nvPr/>
        </p:nvPicPr>
        <p:blipFill rotWithShape="1">
          <a:blip r:embed="rId3">
            <a:extLst>
              <a:ext uri="{28A0092B-C50C-407E-A947-70E740481C1C}">
                <a14:useLocalDpi xmlns:a14="http://schemas.microsoft.com/office/drawing/2010/main" val="0"/>
              </a:ext>
            </a:extLst>
          </a:blip>
          <a:srcRect l="17681"/>
          <a:stretch/>
        </p:blipFill>
        <p:spPr>
          <a:xfrm>
            <a:off x="0" y="96631"/>
            <a:ext cx="6398212" cy="5181600"/>
          </a:xfrm>
          <a:prstGeom prst="rect">
            <a:avLst/>
          </a:prstGeom>
        </p:spPr>
      </p:pic>
      <p:pic>
        <p:nvPicPr>
          <p:cNvPr id="29" name="Picture 28" descr="Logo, company name&#10;&#10;Description automatically generated">
            <a:extLst>
              <a:ext uri="{FF2B5EF4-FFF2-40B4-BE49-F238E27FC236}">
                <a16:creationId xmlns:a16="http://schemas.microsoft.com/office/drawing/2014/main" xmlns="" id="{82DE37B3-BEFD-408E-8A48-41271123AB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4183" y="9031515"/>
            <a:ext cx="2328762" cy="1738060"/>
          </a:xfrm>
          <a:prstGeom prst="rect">
            <a:avLst/>
          </a:prstGeom>
        </p:spPr>
      </p:pic>
      <p:sp>
        <p:nvSpPr>
          <p:cNvPr id="10" name="Rectangle 9">
            <a:extLst>
              <a:ext uri="{FF2B5EF4-FFF2-40B4-BE49-F238E27FC236}">
                <a16:creationId xmlns:a16="http://schemas.microsoft.com/office/drawing/2014/main" xmlns="" id="{A62969D2-FCC9-45AF-96B6-A02D2D5E7B0C}"/>
              </a:ext>
            </a:extLst>
          </p:cNvPr>
          <p:cNvSpPr/>
          <p:nvPr/>
        </p:nvSpPr>
        <p:spPr>
          <a:xfrm>
            <a:off x="5172634" y="9179886"/>
            <a:ext cx="2321859" cy="1600438"/>
          </a:xfrm>
          <a:prstGeom prst="rect">
            <a:avLst/>
          </a:prstGeom>
          <a:solidFill>
            <a:srgbClr val="51548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EEA121F3-F88F-407A-B6BA-341996470E11}"/>
              </a:ext>
            </a:extLst>
          </p:cNvPr>
          <p:cNvSpPr/>
          <p:nvPr/>
        </p:nvSpPr>
        <p:spPr>
          <a:xfrm>
            <a:off x="5172635" y="251010"/>
            <a:ext cx="2321859" cy="8918127"/>
          </a:xfrm>
          <a:prstGeom prst="rect">
            <a:avLst/>
          </a:prstGeom>
          <a:solidFill>
            <a:srgbClr val="0070C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xmlns="" id="{E61F5F6F-C138-4783-ADA7-28039050C924}"/>
              </a:ext>
            </a:extLst>
          </p:cNvPr>
          <p:cNvSpPr txBox="1"/>
          <p:nvPr/>
        </p:nvSpPr>
        <p:spPr>
          <a:xfrm>
            <a:off x="145213" y="5132733"/>
            <a:ext cx="4895892" cy="1862048"/>
          </a:xfrm>
          <a:prstGeom prst="rect">
            <a:avLst/>
          </a:prstGeom>
          <a:noFill/>
        </p:spPr>
        <p:txBody>
          <a:bodyPr wrap="none" rtlCol="0">
            <a:spAutoFit/>
          </a:bodyPr>
          <a:lstStyle/>
          <a:p>
            <a:r>
              <a:rPr lang="en-US" sz="11500" b="1" dirty="0">
                <a:solidFill>
                  <a:srgbClr val="515483"/>
                </a:solidFill>
                <a:latin typeface="Source Sans Pro" panose="020B0503030403020204" pitchFamily="34" charset="0"/>
              </a:rPr>
              <a:t>FAMILY</a:t>
            </a:r>
            <a:endParaRPr lang="en-US" sz="15000" b="1" dirty="0">
              <a:solidFill>
                <a:srgbClr val="515483"/>
              </a:solidFill>
              <a:latin typeface="Source Sans Pro" panose="020B0503030403020204" pitchFamily="34" charset="0"/>
            </a:endParaRPr>
          </a:p>
        </p:txBody>
      </p:sp>
      <p:sp>
        <p:nvSpPr>
          <p:cNvPr id="23" name="TextBox 22">
            <a:extLst>
              <a:ext uri="{FF2B5EF4-FFF2-40B4-BE49-F238E27FC236}">
                <a16:creationId xmlns:a16="http://schemas.microsoft.com/office/drawing/2014/main" xmlns="" id="{B1366D2E-B481-4DCA-951F-F5755F3AFF2A}"/>
              </a:ext>
            </a:extLst>
          </p:cNvPr>
          <p:cNvSpPr txBox="1"/>
          <p:nvPr/>
        </p:nvSpPr>
        <p:spPr>
          <a:xfrm>
            <a:off x="267020" y="6679310"/>
            <a:ext cx="4865086" cy="630942"/>
          </a:xfrm>
          <a:prstGeom prst="rect">
            <a:avLst/>
          </a:prstGeom>
          <a:noFill/>
        </p:spPr>
        <p:txBody>
          <a:bodyPr wrap="square">
            <a:spAutoFit/>
          </a:bodyPr>
          <a:lstStyle/>
          <a:p>
            <a:r>
              <a:rPr lang="en-US" sz="3500" b="1" dirty="0">
                <a:solidFill>
                  <a:srgbClr val="002060"/>
                </a:solidFill>
                <a:latin typeface="Source Sans Pro" panose="020B0503030403020204" pitchFamily="34" charset="0"/>
              </a:rPr>
              <a:t>SUPPORT WORKSHOPS</a:t>
            </a:r>
          </a:p>
        </p:txBody>
      </p:sp>
      <p:sp>
        <p:nvSpPr>
          <p:cNvPr id="15" name="Frame 14">
            <a:extLst>
              <a:ext uri="{FF2B5EF4-FFF2-40B4-BE49-F238E27FC236}">
                <a16:creationId xmlns:a16="http://schemas.microsoft.com/office/drawing/2014/main" xmlns="" id="{09F3995D-8F7B-45F9-A839-34A3446C71AF}"/>
              </a:ext>
            </a:extLst>
          </p:cNvPr>
          <p:cNvSpPr/>
          <p:nvPr/>
        </p:nvSpPr>
        <p:spPr>
          <a:xfrm>
            <a:off x="0" y="0"/>
            <a:ext cx="7772400" cy="10972800"/>
          </a:xfrm>
          <a:prstGeom prst="frame">
            <a:avLst>
              <a:gd name="adj1" fmla="val 38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TextBox 19">
            <a:extLst>
              <a:ext uri="{FF2B5EF4-FFF2-40B4-BE49-F238E27FC236}">
                <a16:creationId xmlns:a16="http://schemas.microsoft.com/office/drawing/2014/main" xmlns="" id="{A7CB9E24-2C18-402D-A0A1-4C9E74FD422F}"/>
              </a:ext>
            </a:extLst>
          </p:cNvPr>
          <p:cNvSpPr txBox="1"/>
          <p:nvPr/>
        </p:nvSpPr>
        <p:spPr>
          <a:xfrm>
            <a:off x="277906" y="7196357"/>
            <a:ext cx="4365298" cy="369332"/>
          </a:xfrm>
          <a:prstGeom prst="rect">
            <a:avLst/>
          </a:prstGeom>
          <a:noFill/>
        </p:spPr>
        <p:txBody>
          <a:bodyPr wrap="none" rtlCol="0">
            <a:spAutoFit/>
          </a:bodyPr>
          <a:lstStyle/>
          <a:p>
            <a:r>
              <a:rPr lang="en-US" b="1" dirty="0">
                <a:latin typeface="Source Sans Pro" panose="020B0503030403020204" pitchFamily="34" charset="0"/>
              </a:rPr>
              <a:t>Get back-on-track with virtual coaching!</a:t>
            </a:r>
          </a:p>
        </p:txBody>
      </p:sp>
      <p:sp>
        <p:nvSpPr>
          <p:cNvPr id="21" name="TextBox 20">
            <a:extLst>
              <a:ext uri="{FF2B5EF4-FFF2-40B4-BE49-F238E27FC236}">
                <a16:creationId xmlns:a16="http://schemas.microsoft.com/office/drawing/2014/main" xmlns="" id="{7C287799-1EFF-4396-9181-A7202961C594}"/>
              </a:ext>
            </a:extLst>
          </p:cNvPr>
          <p:cNvSpPr txBox="1"/>
          <p:nvPr/>
        </p:nvSpPr>
        <p:spPr>
          <a:xfrm>
            <a:off x="277906" y="7633963"/>
            <a:ext cx="4854200" cy="1600438"/>
          </a:xfrm>
          <a:prstGeom prst="rect">
            <a:avLst/>
          </a:prstGeom>
          <a:noFill/>
        </p:spPr>
        <p:txBody>
          <a:bodyPr wrap="square" rtlCol="0">
            <a:spAutoFit/>
          </a:bodyPr>
          <a:lstStyle/>
          <a:p>
            <a:r>
              <a:rPr lang="en-US" sz="1400" dirty="0">
                <a:latin typeface="Source Sans Pro" panose="020B0503030403020204" pitchFamily="34" charset="0"/>
              </a:rPr>
              <a:t>Now more than ever our children need strong study skills. Remote learning, Zoom lessons and social distancing are demanding more from students than ever before. To help you reinforce effective study skills at home, Elevate Education will be running a series of family engagement workshops focusing on topics such as time management, productivity tips, and staying motivated while studying remotely.  </a:t>
            </a:r>
          </a:p>
        </p:txBody>
      </p:sp>
      <p:sp>
        <p:nvSpPr>
          <p:cNvPr id="22" name="TextBox 21">
            <a:extLst>
              <a:ext uri="{FF2B5EF4-FFF2-40B4-BE49-F238E27FC236}">
                <a16:creationId xmlns:a16="http://schemas.microsoft.com/office/drawing/2014/main" xmlns="" id="{54A643D8-163B-44E4-91EB-8055E7D46FBF}"/>
              </a:ext>
            </a:extLst>
          </p:cNvPr>
          <p:cNvSpPr txBox="1"/>
          <p:nvPr/>
        </p:nvSpPr>
        <p:spPr>
          <a:xfrm>
            <a:off x="5250058" y="9292247"/>
            <a:ext cx="2149291" cy="1477328"/>
          </a:xfrm>
          <a:prstGeom prst="rect">
            <a:avLst/>
          </a:prstGeom>
          <a:noFill/>
        </p:spPr>
        <p:txBody>
          <a:bodyPr wrap="square" rtlCol="0">
            <a:spAutoFit/>
          </a:bodyPr>
          <a:lstStyle/>
          <a:p>
            <a:pPr algn="ctr"/>
            <a:r>
              <a:rPr lang="en-US" dirty="0">
                <a:solidFill>
                  <a:schemeClr val="bg1"/>
                </a:solidFill>
                <a:latin typeface="Source Sans Pro" panose="020B0503030403020204" pitchFamily="34" charset="0"/>
              </a:rPr>
              <a:t>All sessions run </a:t>
            </a:r>
          </a:p>
          <a:p>
            <a:pPr algn="ctr"/>
            <a:r>
              <a:rPr lang="en-US" b="1" dirty="0">
                <a:solidFill>
                  <a:schemeClr val="bg1"/>
                </a:solidFill>
                <a:latin typeface="Source Sans Pro" panose="020B0503030403020204" pitchFamily="34" charset="0"/>
              </a:rPr>
              <a:t>5pm – 6pm</a:t>
            </a:r>
          </a:p>
          <a:p>
            <a:pPr algn="ctr"/>
            <a:endParaRPr lang="en-US" dirty="0">
              <a:solidFill>
                <a:schemeClr val="bg1"/>
              </a:solidFill>
              <a:latin typeface="Source Sans Pro" panose="020B0503030403020204" pitchFamily="34" charset="0"/>
            </a:endParaRPr>
          </a:p>
          <a:p>
            <a:pPr algn="ctr"/>
            <a:r>
              <a:rPr lang="en-US" b="1" dirty="0">
                <a:solidFill>
                  <a:schemeClr val="accent4">
                    <a:lumMod val="40000"/>
                    <a:lumOff val="60000"/>
                  </a:schemeClr>
                </a:solidFill>
                <a:latin typeface="Source Sans Pro" panose="020B0503030403020204" pitchFamily="34" charset="0"/>
                <a:hlinkClick r:id="rId5">
                  <a:extLst>
                    <a:ext uri="{A12FA001-AC4F-418D-AE19-62706E023703}">
                      <ahyp:hlinkClr xmlns:ahyp="http://schemas.microsoft.com/office/drawing/2018/hyperlinkcolor" xmlns="" val="tx"/>
                    </a:ext>
                  </a:extLst>
                </a:hlinkClick>
              </a:rPr>
              <a:t>Parent Zoom Link</a:t>
            </a:r>
            <a:endParaRPr lang="en-US" b="1" dirty="0">
              <a:solidFill>
                <a:schemeClr val="accent4">
                  <a:lumMod val="40000"/>
                  <a:lumOff val="60000"/>
                </a:schemeClr>
              </a:solidFill>
              <a:latin typeface="Source Sans Pro" panose="020B0503030403020204" pitchFamily="34" charset="0"/>
            </a:endParaRPr>
          </a:p>
          <a:p>
            <a:pPr algn="ctr"/>
            <a:endParaRPr lang="en-US" dirty="0">
              <a:solidFill>
                <a:schemeClr val="bg1"/>
              </a:solidFill>
              <a:latin typeface="Source Sans Pro" panose="020B0503030403020204" pitchFamily="34" charset="0"/>
            </a:endParaRPr>
          </a:p>
        </p:txBody>
      </p:sp>
      <p:sp>
        <p:nvSpPr>
          <p:cNvPr id="30" name="TextBox 29">
            <a:extLst>
              <a:ext uri="{FF2B5EF4-FFF2-40B4-BE49-F238E27FC236}">
                <a16:creationId xmlns:a16="http://schemas.microsoft.com/office/drawing/2014/main" xmlns="" id="{0826B641-55B1-4AFB-AF2E-DD24884216AA}"/>
              </a:ext>
            </a:extLst>
          </p:cNvPr>
          <p:cNvSpPr txBox="1"/>
          <p:nvPr/>
        </p:nvSpPr>
        <p:spPr>
          <a:xfrm>
            <a:off x="5172634" y="340090"/>
            <a:ext cx="2321858" cy="1538883"/>
          </a:xfrm>
          <a:prstGeom prst="rect">
            <a:avLst/>
          </a:prstGeom>
          <a:noFill/>
        </p:spPr>
        <p:txBody>
          <a:bodyPr wrap="square" rtlCol="0">
            <a:spAutoFit/>
          </a:bodyPr>
          <a:lstStyle/>
          <a:p>
            <a:pPr algn="ctr"/>
            <a:r>
              <a:rPr lang="en-US" sz="2400" b="1" dirty="0">
                <a:solidFill>
                  <a:schemeClr val="bg1"/>
                </a:solidFill>
                <a:latin typeface="Source Sans Pro" panose="020B0503030403020204" pitchFamily="34" charset="0"/>
              </a:rPr>
              <a:t>October 14</a:t>
            </a:r>
          </a:p>
          <a:p>
            <a:pPr algn="ctr"/>
            <a:endParaRPr lang="en-US" sz="1000" b="1" dirty="0">
              <a:solidFill>
                <a:schemeClr val="bg1"/>
              </a:solidFill>
              <a:latin typeface="Source Sans Pro" panose="020B0503030403020204" pitchFamily="34" charset="0"/>
            </a:endParaRPr>
          </a:p>
          <a:p>
            <a:pPr algn="ctr"/>
            <a:r>
              <a:rPr lang="en-US" sz="2000" dirty="0">
                <a:solidFill>
                  <a:schemeClr val="bg1"/>
                </a:solidFill>
                <a:latin typeface="Source Sans Pro" panose="020B0503030403020204" pitchFamily="34" charset="0"/>
              </a:rPr>
              <a:t>Time Management</a:t>
            </a:r>
          </a:p>
          <a:p>
            <a:pPr algn="ctr"/>
            <a:r>
              <a:rPr lang="en-US" sz="2000" dirty="0">
                <a:solidFill>
                  <a:schemeClr val="bg1"/>
                </a:solidFill>
                <a:latin typeface="Source Sans Pro" panose="020B0503030403020204" pitchFamily="34" charset="0"/>
              </a:rPr>
              <a:t>____</a:t>
            </a:r>
          </a:p>
          <a:p>
            <a:pPr algn="ctr"/>
            <a:r>
              <a:rPr lang="en-US" sz="2000" dirty="0">
                <a:solidFill>
                  <a:schemeClr val="bg1"/>
                </a:solidFill>
                <a:latin typeface="Source Sans Pro" panose="020B0503030403020204" pitchFamily="34" charset="0"/>
              </a:rPr>
              <a:t> </a:t>
            </a:r>
          </a:p>
        </p:txBody>
      </p:sp>
      <p:sp>
        <p:nvSpPr>
          <p:cNvPr id="13" name="TextBox 12">
            <a:extLst>
              <a:ext uri="{FF2B5EF4-FFF2-40B4-BE49-F238E27FC236}">
                <a16:creationId xmlns:a16="http://schemas.microsoft.com/office/drawing/2014/main" xmlns="" id="{E2E56DC5-531A-4C90-BDA0-C5BEF093162E}"/>
              </a:ext>
            </a:extLst>
          </p:cNvPr>
          <p:cNvSpPr txBox="1"/>
          <p:nvPr/>
        </p:nvSpPr>
        <p:spPr>
          <a:xfrm>
            <a:off x="5161750" y="1642647"/>
            <a:ext cx="2321858" cy="1846659"/>
          </a:xfrm>
          <a:prstGeom prst="rect">
            <a:avLst/>
          </a:prstGeom>
          <a:noFill/>
        </p:spPr>
        <p:txBody>
          <a:bodyPr wrap="square" rtlCol="0">
            <a:spAutoFit/>
          </a:bodyPr>
          <a:lstStyle/>
          <a:p>
            <a:pPr algn="ctr"/>
            <a:r>
              <a:rPr lang="en-US" sz="2400" b="1" dirty="0">
                <a:solidFill>
                  <a:schemeClr val="bg1"/>
                </a:solidFill>
                <a:latin typeface="Source Sans Pro" panose="020B0503030403020204" pitchFamily="34" charset="0"/>
              </a:rPr>
              <a:t>November 18</a:t>
            </a:r>
          </a:p>
          <a:p>
            <a:pPr algn="ctr"/>
            <a:endParaRPr lang="en-US" sz="1000" b="1" dirty="0">
              <a:solidFill>
                <a:schemeClr val="bg1"/>
              </a:solidFill>
              <a:latin typeface="Source Sans Pro" panose="020B0503030403020204" pitchFamily="34" charset="0"/>
            </a:endParaRPr>
          </a:p>
          <a:p>
            <a:pPr algn="ctr"/>
            <a:r>
              <a:rPr lang="en-US" sz="2000" dirty="0">
                <a:solidFill>
                  <a:schemeClr val="bg1"/>
                </a:solidFill>
                <a:latin typeface="Source Sans Pro" panose="020B0503030403020204" pitchFamily="34" charset="0"/>
              </a:rPr>
              <a:t>The Home Study Environment</a:t>
            </a:r>
          </a:p>
          <a:p>
            <a:pPr algn="ctr"/>
            <a:r>
              <a:rPr lang="en-US" sz="2000" dirty="0">
                <a:solidFill>
                  <a:schemeClr val="bg1"/>
                </a:solidFill>
                <a:latin typeface="Source Sans Pro" panose="020B0503030403020204" pitchFamily="34" charset="0"/>
              </a:rPr>
              <a:t>____</a:t>
            </a:r>
          </a:p>
          <a:p>
            <a:pPr algn="ctr"/>
            <a:r>
              <a:rPr lang="en-US" sz="2000" dirty="0">
                <a:solidFill>
                  <a:schemeClr val="bg1"/>
                </a:solidFill>
                <a:latin typeface="Source Sans Pro" panose="020B0503030403020204" pitchFamily="34" charset="0"/>
              </a:rPr>
              <a:t> </a:t>
            </a:r>
          </a:p>
        </p:txBody>
      </p:sp>
      <p:sp>
        <p:nvSpPr>
          <p:cNvPr id="14" name="TextBox 13">
            <a:extLst>
              <a:ext uri="{FF2B5EF4-FFF2-40B4-BE49-F238E27FC236}">
                <a16:creationId xmlns:a16="http://schemas.microsoft.com/office/drawing/2014/main" xmlns="" id="{9B632F40-00AE-4B7D-8E38-7FC9106BA801}"/>
              </a:ext>
            </a:extLst>
          </p:cNvPr>
          <p:cNvSpPr txBox="1"/>
          <p:nvPr/>
        </p:nvSpPr>
        <p:spPr>
          <a:xfrm>
            <a:off x="5142984" y="3210921"/>
            <a:ext cx="2321858" cy="1846659"/>
          </a:xfrm>
          <a:prstGeom prst="rect">
            <a:avLst/>
          </a:prstGeom>
          <a:noFill/>
        </p:spPr>
        <p:txBody>
          <a:bodyPr wrap="square" rtlCol="0">
            <a:spAutoFit/>
          </a:bodyPr>
          <a:lstStyle/>
          <a:p>
            <a:pPr algn="ctr"/>
            <a:r>
              <a:rPr lang="en-US" sz="2400" b="1" dirty="0">
                <a:solidFill>
                  <a:schemeClr val="bg1"/>
                </a:solidFill>
                <a:latin typeface="Source Sans Pro" panose="020B0503030403020204" pitchFamily="34" charset="0"/>
              </a:rPr>
              <a:t>December 23</a:t>
            </a:r>
          </a:p>
          <a:p>
            <a:pPr algn="ctr"/>
            <a:endParaRPr lang="en-US" sz="1000" b="1" dirty="0">
              <a:solidFill>
                <a:schemeClr val="bg1"/>
              </a:solidFill>
              <a:latin typeface="Source Sans Pro" panose="020B0503030403020204" pitchFamily="34" charset="0"/>
            </a:endParaRPr>
          </a:p>
          <a:p>
            <a:pPr algn="ctr"/>
            <a:r>
              <a:rPr lang="en-US" sz="2000" dirty="0">
                <a:solidFill>
                  <a:schemeClr val="bg1"/>
                </a:solidFill>
                <a:latin typeface="Source Sans Pro" panose="020B0503030403020204" pitchFamily="34" charset="0"/>
              </a:rPr>
              <a:t>Goal-Setting and Motivation</a:t>
            </a:r>
          </a:p>
          <a:p>
            <a:pPr algn="ctr"/>
            <a:r>
              <a:rPr lang="en-US" sz="2000" dirty="0">
                <a:solidFill>
                  <a:schemeClr val="bg1"/>
                </a:solidFill>
                <a:latin typeface="Source Sans Pro" panose="020B0503030403020204" pitchFamily="34" charset="0"/>
              </a:rPr>
              <a:t>____</a:t>
            </a:r>
          </a:p>
          <a:p>
            <a:pPr algn="ctr"/>
            <a:r>
              <a:rPr lang="en-US" sz="2000" dirty="0">
                <a:solidFill>
                  <a:schemeClr val="bg1"/>
                </a:solidFill>
                <a:latin typeface="Source Sans Pro" panose="020B0503030403020204" pitchFamily="34" charset="0"/>
              </a:rPr>
              <a:t> </a:t>
            </a:r>
          </a:p>
        </p:txBody>
      </p:sp>
      <p:sp>
        <p:nvSpPr>
          <p:cNvPr id="17" name="TextBox 16">
            <a:extLst>
              <a:ext uri="{FF2B5EF4-FFF2-40B4-BE49-F238E27FC236}">
                <a16:creationId xmlns:a16="http://schemas.microsoft.com/office/drawing/2014/main" xmlns="" id="{6C9013C1-1633-49B2-A6AF-1F9F792CB2A0}"/>
              </a:ext>
            </a:extLst>
          </p:cNvPr>
          <p:cNvSpPr txBox="1"/>
          <p:nvPr/>
        </p:nvSpPr>
        <p:spPr>
          <a:xfrm>
            <a:off x="5161750" y="4822128"/>
            <a:ext cx="2321858" cy="1846659"/>
          </a:xfrm>
          <a:prstGeom prst="rect">
            <a:avLst/>
          </a:prstGeom>
          <a:noFill/>
        </p:spPr>
        <p:txBody>
          <a:bodyPr wrap="square" rtlCol="0">
            <a:spAutoFit/>
          </a:bodyPr>
          <a:lstStyle/>
          <a:p>
            <a:pPr algn="ctr"/>
            <a:r>
              <a:rPr lang="en-US" sz="2400" b="1" dirty="0">
                <a:solidFill>
                  <a:schemeClr val="bg1"/>
                </a:solidFill>
                <a:latin typeface="Source Sans Pro" panose="020B0503030403020204" pitchFamily="34" charset="0"/>
              </a:rPr>
              <a:t>January 21</a:t>
            </a:r>
          </a:p>
          <a:p>
            <a:pPr algn="ctr"/>
            <a:endParaRPr lang="en-US" sz="1000" b="1" dirty="0">
              <a:solidFill>
                <a:schemeClr val="bg1"/>
              </a:solidFill>
              <a:latin typeface="Source Sans Pro" panose="020B0503030403020204" pitchFamily="34" charset="0"/>
            </a:endParaRPr>
          </a:p>
          <a:p>
            <a:pPr algn="ctr"/>
            <a:r>
              <a:rPr lang="en-US" sz="2000" dirty="0">
                <a:solidFill>
                  <a:schemeClr val="bg1"/>
                </a:solidFill>
                <a:latin typeface="Source Sans Pro" panose="020B0503030403020204" pitchFamily="34" charset="0"/>
              </a:rPr>
              <a:t>Productivity &amp; Focus</a:t>
            </a:r>
          </a:p>
          <a:p>
            <a:pPr algn="ctr"/>
            <a:r>
              <a:rPr lang="en-US" sz="2000" dirty="0">
                <a:solidFill>
                  <a:schemeClr val="bg1"/>
                </a:solidFill>
                <a:latin typeface="Source Sans Pro" panose="020B0503030403020204" pitchFamily="34" charset="0"/>
              </a:rPr>
              <a:t>____</a:t>
            </a:r>
          </a:p>
          <a:p>
            <a:pPr algn="ctr"/>
            <a:r>
              <a:rPr lang="en-US" sz="2000" dirty="0">
                <a:solidFill>
                  <a:schemeClr val="bg1"/>
                </a:solidFill>
                <a:latin typeface="Source Sans Pro" panose="020B0503030403020204" pitchFamily="34" charset="0"/>
              </a:rPr>
              <a:t> </a:t>
            </a:r>
          </a:p>
        </p:txBody>
      </p:sp>
      <p:sp>
        <p:nvSpPr>
          <p:cNvPr id="18" name="TextBox 17">
            <a:extLst>
              <a:ext uri="{FF2B5EF4-FFF2-40B4-BE49-F238E27FC236}">
                <a16:creationId xmlns:a16="http://schemas.microsoft.com/office/drawing/2014/main" xmlns="" id="{3D96AC4C-9B38-4153-A4E0-56A98C8E87C1}"/>
              </a:ext>
            </a:extLst>
          </p:cNvPr>
          <p:cNvSpPr txBox="1"/>
          <p:nvPr/>
        </p:nvSpPr>
        <p:spPr>
          <a:xfrm>
            <a:off x="5181820" y="6419625"/>
            <a:ext cx="2321858" cy="1846659"/>
          </a:xfrm>
          <a:prstGeom prst="rect">
            <a:avLst/>
          </a:prstGeom>
          <a:noFill/>
        </p:spPr>
        <p:txBody>
          <a:bodyPr wrap="square" rtlCol="0">
            <a:spAutoFit/>
          </a:bodyPr>
          <a:lstStyle/>
          <a:p>
            <a:pPr algn="ctr"/>
            <a:r>
              <a:rPr lang="en-US" sz="2400" b="1" dirty="0">
                <a:solidFill>
                  <a:schemeClr val="bg1"/>
                </a:solidFill>
                <a:latin typeface="Source Sans Pro" panose="020B0503030403020204" pitchFamily="34" charset="0"/>
              </a:rPr>
              <a:t>February 03</a:t>
            </a:r>
          </a:p>
          <a:p>
            <a:pPr algn="ctr"/>
            <a:endParaRPr lang="en-US" sz="1000" b="1" dirty="0">
              <a:solidFill>
                <a:schemeClr val="bg1"/>
              </a:solidFill>
              <a:latin typeface="Source Sans Pro" panose="020B0503030403020204" pitchFamily="34" charset="0"/>
            </a:endParaRPr>
          </a:p>
          <a:p>
            <a:pPr algn="ctr"/>
            <a:r>
              <a:rPr lang="en-US" sz="2000" dirty="0">
                <a:solidFill>
                  <a:schemeClr val="bg1"/>
                </a:solidFill>
                <a:latin typeface="Source Sans Pro" panose="020B0503030403020204" pitchFamily="34" charset="0"/>
              </a:rPr>
              <a:t>Independent Learning Skills</a:t>
            </a:r>
          </a:p>
          <a:p>
            <a:pPr algn="ctr"/>
            <a:r>
              <a:rPr lang="en-US" sz="2000" dirty="0">
                <a:solidFill>
                  <a:schemeClr val="bg1"/>
                </a:solidFill>
                <a:latin typeface="Source Sans Pro" panose="020B0503030403020204" pitchFamily="34" charset="0"/>
              </a:rPr>
              <a:t>____</a:t>
            </a:r>
          </a:p>
          <a:p>
            <a:pPr algn="ctr"/>
            <a:r>
              <a:rPr lang="en-US" sz="2000" dirty="0">
                <a:solidFill>
                  <a:schemeClr val="bg1"/>
                </a:solidFill>
                <a:latin typeface="Source Sans Pro" panose="020B0503030403020204" pitchFamily="34" charset="0"/>
              </a:rPr>
              <a:t> </a:t>
            </a:r>
          </a:p>
        </p:txBody>
      </p:sp>
      <p:sp>
        <p:nvSpPr>
          <p:cNvPr id="11" name="TextBox 10">
            <a:extLst>
              <a:ext uri="{FF2B5EF4-FFF2-40B4-BE49-F238E27FC236}">
                <a16:creationId xmlns:a16="http://schemas.microsoft.com/office/drawing/2014/main" xmlns="" id="{0612C816-DE7C-4A2F-904C-1615F5DB5303}"/>
              </a:ext>
            </a:extLst>
          </p:cNvPr>
          <p:cNvSpPr txBox="1"/>
          <p:nvPr/>
        </p:nvSpPr>
        <p:spPr>
          <a:xfrm>
            <a:off x="5174529" y="8019868"/>
            <a:ext cx="2321858" cy="1231106"/>
          </a:xfrm>
          <a:prstGeom prst="rect">
            <a:avLst/>
          </a:prstGeom>
          <a:noFill/>
        </p:spPr>
        <p:txBody>
          <a:bodyPr wrap="square" rtlCol="0">
            <a:spAutoFit/>
          </a:bodyPr>
          <a:lstStyle/>
          <a:p>
            <a:pPr algn="ctr"/>
            <a:r>
              <a:rPr lang="en-US" sz="2400" b="1" dirty="0">
                <a:solidFill>
                  <a:schemeClr val="bg1"/>
                </a:solidFill>
                <a:latin typeface="Source Sans Pro" panose="020B0503030403020204" pitchFamily="34" charset="0"/>
              </a:rPr>
              <a:t>March 10</a:t>
            </a:r>
          </a:p>
          <a:p>
            <a:pPr algn="ctr"/>
            <a:endParaRPr lang="en-US" sz="1000" b="1" dirty="0">
              <a:solidFill>
                <a:schemeClr val="bg1"/>
              </a:solidFill>
              <a:latin typeface="Source Sans Pro" panose="020B0503030403020204" pitchFamily="34" charset="0"/>
            </a:endParaRPr>
          </a:p>
          <a:p>
            <a:pPr algn="ctr"/>
            <a:r>
              <a:rPr lang="en-US" sz="2000" dirty="0">
                <a:solidFill>
                  <a:schemeClr val="bg1"/>
                </a:solidFill>
                <a:latin typeface="Source Sans Pro" panose="020B0503030403020204" pitchFamily="34" charset="0"/>
              </a:rPr>
              <a:t>Stress Management</a:t>
            </a:r>
          </a:p>
          <a:p>
            <a:pPr algn="ctr"/>
            <a:endParaRPr lang="en-US" sz="2000" dirty="0">
              <a:solidFill>
                <a:schemeClr val="bg1"/>
              </a:solidFill>
              <a:latin typeface="Source Sans Pro" panose="020B0503030403020204" pitchFamily="34" charset="0"/>
            </a:endParaRPr>
          </a:p>
        </p:txBody>
      </p:sp>
    </p:spTree>
    <p:extLst>
      <p:ext uri="{BB962C8B-B14F-4D97-AF65-F5344CB8AC3E}">
        <p14:creationId xmlns:p14="http://schemas.microsoft.com/office/powerpoint/2010/main" val="21827215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1777</TotalTime>
  <Words>124</Words>
  <Application>Microsoft Macintosh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Source Sans Pro</vt:lpstr>
      <vt:lpstr>Office Theme</vt:lpstr>
      <vt:lpstr>PowerPoint Presentation</vt:lpstr>
    </vt:vector>
  </TitlesOfParts>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Honiball</dc:creator>
  <cp:lastModifiedBy>Reyes Alexandra</cp:lastModifiedBy>
  <cp:revision>70</cp:revision>
  <dcterms:created xsi:type="dcterms:W3CDTF">2020-08-14T19:22:41Z</dcterms:created>
  <dcterms:modified xsi:type="dcterms:W3CDTF">2020-10-13T14:14:00Z</dcterms:modified>
</cp:coreProperties>
</file>